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67" r:id="rId2"/>
    <p:sldId id="369" r:id="rId3"/>
    <p:sldId id="374" r:id="rId4"/>
    <p:sldId id="368" r:id="rId5"/>
    <p:sldId id="371" r:id="rId6"/>
    <p:sldId id="370" r:id="rId7"/>
    <p:sldId id="373" r:id="rId8"/>
    <p:sldId id="372" r:id="rId9"/>
    <p:sldId id="375" r:id="rId10"/>
  </p:sldIdLst>
  <p:sldSz cx="9144000" cy="6858000" type="screen4x3"/>
  <p:notesSz cx="6797675" cy="9928225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00FF"/>
    <a:srgbClr val="FFFF66"/>
    <a:srgbClr val="CC00FF"/>
    <a:srgbClr val="0066FF"/>
    <a:srgbClr val="00FFFF"/>
    <a:srgbClr val="66FF66"/>
    <a:srgbClr val="0000FF"/>
    <a:srgbClr val="00FF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02" autoAdjust="0"/>
    <p:restoredTop sz="92186" autoAdjust="0"/>
  </p:normalViewPr>
  <p:slideViewPr>
    <p:cSldViewPr>
      <p:cViewPr varScale="1">
        <p:scale>
          <a:sx n="106" d="100"/>
          <a:sy n="106" d="100"/>
        </p:scale>
        <p:origin x="187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81FA2-050B-4727-96F9-07982807D4A2}" type="datetimeFigureOut">
              <a:rPr lang="th-TH" smtClean="0"/>
              <a:pPr/>
              <a:t>25/02/68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55348C-9D57-4981-9688-3E2EF3B385D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29677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35773-2FC3-4FE6-9E43-E87AB1D0A898}" type="datetimeFigureOut">
              <a:rPr lang="th-TH" smtClean="0"/>
              <a:pPr/>
              <a:t>25/02/68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68A75-2ACE-4004-A02F-8294E63A00E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605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468A75-2ACE-4004-A02F-8294E63A00E6}" type="slidenum">
              <a:rPr lang="th-TH" smtClean="0"/>
              <a:pPr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518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08400" y="2349500"/>
            <a:ext cx="5292725" cy="2159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84538" y="5876925"/>
            <a:ext cx="5608637" cy="792163"/>
          </a:xfrm>
        </p:spPr>
        <p:txBody>
          <a:bodyPr/>
          <a:lstStyle>
            <a:lvl1pPr marL="0" indent="0" algn="ctr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-17463"/>
            <a:ext cx="2125663" cy="65420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-17463"/>
            <a:ext cx="6229350" cy="65420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986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986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04938" y="-17463"/>
            <a:ext cx="7559675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th-TH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9866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6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6000" b="1">
          <a:solidFill>
            <a:schemeClr val="tx2"/>
          </a:solidFill>
          <a:latin typeface="Angsana New" pitchFamily="18" charset="-34"/>
          <a:cs typeface="Angsana New" pitchFamily="18" charset="-34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6000" b="1">
          <a:solidFill>
            <a:schemeClr val="tx2"/>
          </a:solidFill>
          <a:latin typeface="Angsana New" pitchFamily="18" charset="-34"/>
          <a:cs typeface="Angsana New" pitchFamily="18" charset="-34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6000" b="1">
          <a:solidFill>
            <a:schemeClr val="tx2"/>
          </a:solidFill>
          <a:latin typeface="Angsana New" pitchFamily="18" charset="-34"/>
          <a:cs typeface="Angsana New" pitchFamily="18" charset="-34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6000" b="1">
          <a:solidFill>
            <a:schemeClr val="tx2"/>
          </a:solidFill>
          <a:latin typeface="Angsana New" pitchFamily="18" charset="-34"/>
          <a:cs typeface="Angsana New" pitchFamily="18" charset="-34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6000" b="1">
          <a:solidFill>
            <a:schemeClr val="tx2"/>
          </a:solidFill>
          <a:latin typeface="Angsana New" pitchFamily="18" charset="-34"/>
          <a:cs typeface="Angsana New" pitchFamily="18" charset="-34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6000" b="1">
          <a:solidFill>
            <a:schemeClr val="tx2"/>
          </a:solidFill>
          <a:latin typeface="Angsana New" pitchFamily="18" charset="-34"/>
          <a:cs typeface="Angsana New" pitchFamily="18" charset="-34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6000" b="1">
          <a:solidFill>
            <a:schemeClr val="tx2"/>
          </a:solidFill>
          <a:latin typeface="Angsana New" pitchFamily="18" charset="-34"/>
          <a:cs typeface="Angsana New" pitchFamily="18" charset="-34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6000" b="1">
          <a:solidFill>
            <a:schemeClr val="tx2"/>
          </a:solidFill>
          <a:latin typeface="Angsana New" pitchFamily="18" charset="-34"/>
          <a:cs typeface="Angsana New" pitchFamily="18" charset="-34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4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4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4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4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4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Desktop\MEQ%2028-02-58\short.wav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8"/>
          <p:cNvSpPr/>
          <p:nvPr/>
        </p:nvSpPr>
        <p:spPr>
          <a:xfrm>
            <a:off x="1071538" y="1243219"/>
            <a:ext cx="807246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h-TH" sz="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th-TH" sz="3200" dirty="0" smtClean="0">
              <a:solidFill>
                <a:schemeClr val="tx2">
                  <a:lumMod val="75000"/>
                </a:schemeClr>
              </a:solidFill>
              <a:cs typeface="+mn-cs"/>
            </a:endParaRPr>
          </a:p>
          <a:p>
            <a:endParaRPr lang="th-TH" sz="3600" dirty="0" smtClean="0">
              <a:solidFill>
                <a:schemeClr val="tx2">
                  <a:lumMod val="75000"/>
                </a:schemeClr>
              </a:solidFill>
              <a:cs typeface="+mn-cs"/>
            </a:endParaRPr>
          </a:p>
          <a:p>
            <a:endParaRPr lang="th-TH" sz="3600" dirty="0" smtClean="0">
              <a:solidFill>
                <a:schemeClr val="tx2">
                  <a:lumMod val="75000"/>
                </a:schemeClr>
              </a:solidFill>
              <a:cs typeface="+mn-cs"/>
            </a:endParaRPr>
          </a:p>
          <a:p>
            <a:endParaRPr lang="th-TH" sz="3600" dirty="0" smtClean="0">
              <a:solidFill>
                <a:schemeClr val="tx2">
                  <a:lumMod val="75000"/>
                </a:schemeClr>
              </a:solidFill>
              <a:cs typeface="+mn-cs"/>
            </a:endParaRPr>
          </a:p>
          <a:p>
            <a:endParaRPr lang="th-TH" sz="3600" dirty="0" smtClean="0">
              <a:solidFill>
                <a:schemeClr val="tx2">
                  <a:lumMod val="75000"/>
                </a:schemeClr>
              </a:solidFill>
              <a:cs typeface="+mn-cs"/>
            </a:endParaRPr>
          </a:p>
          <a:p>
            <a:endParaRPr lang="th-TH" sz="3600" dirty="0" smtClean="0">
              <a:solidFill>
                <a:schemeClr val="tx2">
                  <a:lumMod val="75000"/>
                </a:schemeClr>
              </a:solidFill>
              <a:cs typeface="+mn-cs"/>
            </a:endParaRPr>
          </a:p>
          <a:p>
            <a:endParaRPr lang="th-TH" sz="3600" dirty="0" smtClean="0">
              <a:solidFill>
                <a:schemeClr val="tx2">
                  <a:lumMod val="75000"/>
                </a:schemeClr>
              </a:solidFill>
              <a:cs typeface="+mn-cs"/>
            </a:endParaRPr>
          </a:p>
          <a:p>
            <a:endParaRPr lang="th-TH" sz="3600" dirty="0" smtClean="0">
              <a:solidFill>
                <a:schemeClr val="tx2">
                  <a:lumMod val="75000"/>
                </a:schemeClr>
              </a:solidFill>
              <a:cs typeface="+mn-cs"/>
            </a:endParaRPr>
          </a:p>
          <a:p>
            <a:endParaRPr lang="th-TH" sz="3600" dirty="0" smtClean="0">
              <a:solidFill>
                <a:schemeClr val="tx2">
                  <a:lumMod val="75000"/>
                </a:schemeClr>
              </a:solidFill>
              <a:cs typeface="+mn-cs"/>
            </a:endParaRP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2123728" y="116632"/>
            <a:ext cx="552054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th-TH" sz="1600" b="1" dirty="0">
                <a:latin typeface="CordiaUPC" pitchFamily="34" charset="-34"/>
                <a:ea typeface="Calibri" pitchFamily="34" charset="0"/>
                <a:cs typeface="CordiaUPC" pitchFamily="34" charset="-34"/>
              </a:rPr>
              <a:t>คำแนะนำในการสอบ </a:t>
            </a:r>
            <a:r>
              <a:rPr lang="en-US" sz="1600" b="1" dirty="0" smtClean="0">
                <a:latin typeface="CordiaUPC" pitchFamily="34" charset="-34"/>
                <a:ea typeface="Calibri" pitchFamily="34" charset="0"/>
                <a:cs typeface="CordiaUPC" pitchFamily="34" charset="-34"/>
              </a:rPr>
              <a:t>Modified Essay Question </a:t>
            </a:r>
            <a:r>
              <a:rPr lang="th-TH" sz="1600" b="1" dirty="0" smtClean="0">
                <a:latin typeface="CordiaUPC" pitchFamily="34" charset="-34"/>
                <a:ea typeface="Calibri" pitchFamily="34" charset="0"/>
                <a:cs typeface="CordiaUPC" pitchFamily="34" charset="-34"/>
              </a:rPr>
              <a:t>(</a:t>
            </a:r>
            <a:r>
              <a:rPr lang="en-US" sz="1600" b="1" dirty="0" smtClean="0">
                <a:latin typeface="CordiaUPC" pitchFamily="34" charset="-34"/>
                <a:ea typeface="Calibri" pitchFamily="34" charset="0"/>
                <a:cs typeface="CordiaUPC" pitchFamily="34" charset="-34"/>
              </a:rPr>
              <a:t>MEQ</a:t>
            </a:r>
            <a:r>
              <a:rPr lang="th-TH" sz="1600" b="1" dirty="0" smtClean="0">
                <a:latin typeface="CordiaUPC" pitchFamily="34" charset="-34"/>
                <a:ea typeface="Calibri" pitchFamily="34" charset="0"/>
                <a:cs typeface="CordiaUPC" pitchFamily="34" charset="-34"/>
              </a:rPr>
              <a:t>)</a:t>
            </a:r>
            <a:r>
              <a:rPr lang="en-US" sz="1600" b="1" dirty="0" smtClean="0">
                <a:latin typeface="CordiaUPC" pitchFamily="34" charset="-34"/>
                <a:ea typeface="Calibri" pitchFamily="34" charset="0"/>
                <a:cs typeface="CordiaUPC" pitchFamily="34" charset="-34"/>
              </a:rPr>
              <a:t> </a:t>
            </a:r>
            <a:endParaRPr lang="th-TH" sz="1600" b="1" dirty="0">
              <a:latin typeface="CordiaUPC" pitchFamily="34" charset="-34"/>
              <a:ea typeface="Calibri" pitchFamily="34" charset="0"/>
              <a:cs typeface="CordiaUPC" pitchFamily="34" charset="-34"/>
            </a:endParaRPr>
          </a:p>
          <a:p>
            <a:r>
              <a:rPr lang="th-TH" sz="1600" b="1" dirty="0" smtClean="0">
                <a:latin typeface="CordiaUPC" pitchFamily="34" charset="-34"/>
                <a:ea typeface="Calibri" pitchFamily="34" charset="0"/>
                <a:cs typeface="CordiaUPC" pitchFamily="34" charset="-34"/>
              </a:rPr>
              <a:t>วันจันทร์ที่ 17 มีนาคม 2568 เวลา </a:t>
            </a:r>
            <a:r>
              <a:rPr lang="th-TH" sz="1600" b="1" dirty="0" smtClean="0">
                <a:latin typeface="CordiaUPC" pitchFamily="34" charset="-34"/>
                <a:ea typeface="Calibri" pitchFamily="34" charset="0"/>
                <a:cs typeface="CordiaUPC" pitchFamily="34" charset="-34"/>
              </a:rPr>
              <a:t>08</a:t>
            </a:r>
            <a:r>
              <a:rPr lang="en-US" sz="1600" b="1" dirty="0" smtClean="0">
                <a:latin typeface="CordiaUPC" pitchFamily="34" charset="-34"/>
                <a:ea typeface="Calibri" pitchFamily="34" charset="0"/>
                <a:cs typeface="CordiaUPC" pitchFamily="34" charset="-34"/>
              </a:rPr>
              <a:t>.00-12.00 </a:t>
            </a:r>
            <a:r>
              <a:rPr lang="th-TH" sz="1600" b="1" dirty="0">
                <a:latin typeface="CordiaUPC" pitchFamily="34" charset="-34"/>
                <a:ea typeface="Calibri" pitchFamily="34" charset="0"/>
                <a:cs typeface="CordiaUPC" pitchFamily="34" charset="-34"/>
              </a:rPr>
              <a:t>น.</a:t>
            </a:r>
            <a:r>
              <a:rPr lang="en-US" sz="1600" b="1" dirty="0">
                <a:latin typeface="CordiaUPC" pitchFamily="34" charset="-34"/>
                <a:ea typeface="Calibri" pitchFamily="34" charset="0"/>
                <a:cs typeface="CordiaUPC" pitchFamily="34" charset="-34"/>
              </a:rPr>
              <a:t> </a:t>
            </a:r>
            <a:endParaRPr lang="en-US" sz="1600" dirty="0">
              <a:latin typeface="CordiaUPC" pitchFamily="34" charset="-34"/>
              <a:ea typeface="Calibri" pitchFamily="34" charset="0"/>
              <a:cs typeface="CordiaUPC" pitchFamily="34" charset="-34"/>
            </a:endParaRPr>
          </a:p>
          <a:p>
            <a:pPr eaLnBrk="0" hangingPunct="0"/>
            <a:r>
              <a:rPr lang="th-TH" sz="1600" b="1" dirty="0">
                <a:latin typeface="CordiaUPC" pitchFamily="34" charset="-34"/>
                <a:ea typeface="Calibri" pitchFamily="34" charset="0"/>
                <a:cs typeface="CordiaUPC" pitchFamily="34" charset="-34"/>
              </a:rPr>
              <a:t>ณ </a:t>
            </a:r>
            <a:r>
              <a:rPr lang="th-TH" sz="1600" b="1" dirty="0" smtClean="0">
                <a:latin typeface="CordiaUPC" pitchFamily="34" charset="-34"/>
                <a:ea typeface="Calibri" pitchFamily="34" charset="0"/>
                <a:cs typeface="CordiaUPC" pitchFamily="34" charset="-34"/>
              </a:rPr>
              <a:t>ห้องปฏิบัติการ เอ.จี.เอลลิส ชั้น 3 ตึกอดุลยเดชวิกรม</a:t>
            </a:r>
          </a:p>
          <a:p>
            <a:pPr eaLnBrk="0" hangingPunct="0"/>
            <a:r>
              <a:rPr lang="th-TH" sz="1600" b="1" dirty="0">
                <a:latin typeface="CordiaUPC" pitchFamily="34" charset="-34"/>
                <a:ea typeface="Calibri" pitchFamily="34" charset="0"/>
                <a:cs typeface="CordiaUPC" pitchFamily="34" charset="-34"/>
              </a:rPr>
              <a:t>คณะแพทยศาสตร์ศิริราช</a:t>
            </a:r>
            <a:r>
              <a:rPr lang="th-TH" sz="1600" b="1" dirty="0" smtClean="0">
                <a:latin typeface="CordiaUPC" pitchFamily="34" charset="-34"/>
                <a:ea typeface="Calibri" pitchFamily="34" charset="0"/>
                <a:cs typeface="CordiaUPC" pitchFamily="34" charset="-34"/>
              </a:rPr>
              <a:t>พยาบาล</a:t>
            </a:r>
            <a:endParaRPr lang="en-US" sz="1600" dirty="0">
              <a:latin typeface="CordiaUPC" pitchFamily="34" charset="-34"/>
              <a:ea typeface="Calibri" pitchFamily="34" charset="0"/>
              <a:cs typeface="CordiaUPC" pitchFamily="34" charset="-34"/>
            </a:endParaRPr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324544" y="1376481"/>
            <a:ext cx="9144000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sz="1400" b="1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1. 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การสอบครั้งนี้เป็นการจัดสอบด้วย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ระบบคอมพิวเตอร์ผสมกับ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การ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เขียนคำตอบลงในกระดาษคำตอบ </a:t>
            </a:r>
            <a:endParaRPr lang="en-US" sz="800" dirty="0">
              <a:ea typeface="Calibri" pitchFamily="34" charset="0"/>
              <a:cs typeface="Cordia New" pitchFamily="34" charset="-34"/>
            </a:endParaRPr>
          </a:p>
          <a:p>
            <a:pPr eaLnBrk="0" hangingPunct="0"/>
            <a:r>
              <a:rPr lang="en-US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     1.1 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 นักศึกษา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จะได้รับข้อมูลเกี่ยวกับผู้ป่วยแต่ละราย (รวมถึงผลการตรวจค้นเพิ่มเติม แผนภูมิ ภาพถ่ายผู้ป่วย ภาพทางรังสี) บน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จอคอมพิวเตอร์ประจำ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โต๊ะสอบของตน </a:t>
            </a:r>
            <a:endParaRPr lang="th-TH" sz="1400" dirty="0" smtClean="0">
              <a:latin typeface="Cordia New" pitchFamily="34" charset="-34"/>
              <a:ea typeface="Calibri" pitchFamily="34" charset="0"/>
              <a:cs typeface="Cordia New" pitchFamily="34" charset="-34"/>
            </a:endParaRPr>
          </a:p>
          <a:p>
            <a:pPr eaLnBrk="0" hangingPunct="0"/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 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           โดย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แต่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ละข้อจะระบุเวลา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ที่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นักศึกษาต้องใช้ตอบ เมื่อ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ครบกำหนดเวลาของข้อสอบส่วนนั้นหน้าจอจะเปลี่ยนเป็นข้อสอบส่วนต่อไปโดยอัตโนมัติ</a:t>
            </a:r>
            <a:endParaRPr lang="en-US" sz="800" dirty="0">
              <a:ea typeface="Calibri" pitchFamily="34" charset="0"/>
              <a:cs typeface="Cordia New" pitchFamily="34" charset="-34"/>
            </a:endParaRPr>
          </a:p>
          <a:p>
            <a:pPr eaLnBrk="0" hangingPunct="0"/>
            <a:r>
              <a:rPr lang="en-US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     1.2 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 เมื่อ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ข้อสอบดำเนินผ่านไปในส่วนต่อไป นักศึกษาจะไม่สามารถย้อนกลับไปดูหน้าจอเดิมที่ผ่านไปแล้วได้ แต่จะมีการสรุปข้อมูลที่สำคัญในการวิเคราะห์ปัญหา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ผู้ป่วย</a:t>
            </a:r>
          </a:p>
          <a:p>
            <a:pPr eaLnBrk="0" hangingPunct="0"/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 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           ไว้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นอก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กรอบสี่เหลี่ยม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บนหน้าจอใหม่ที่ปรากฎขึ้น</a:t>
            </a:r>
            <a:endParaRPr lang="en-US" sz="800" dirty="0">
              <a:ea typeface="Calibri" pitchFamily="34" charset="0"/>
              <a:cs typeface="Cordia New" pitchFamily="34" charset="-34"/>
            </a:endParaRPr>
          </a:p>
          <a:p>
            <a:pPr eaLnBrk="0" hangingPunct="0"/>
            <a:r>
              <a:rPr lang="en-US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     1.3 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 นักศึกษาจะต้องตอบคำถามในแต่ละข้อในกระดาษ </a:t>
            </a:r>
            <a:r>
              <a:rPr lang="en-US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1 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แผ่น ให้นักศึกษาเขียนคำตอบให้เสร็จในเวลาที่กำหนดสำหรับข้อสอบส่วนนั้น </a:t>
            </a:r>
            <a:endParaRPr lang="th-TH" sz="1400" dirty="0" smtClean="0">
              <a:latin typeface="Cordia New" pitchFamily="34" charset="-34"/>
              <a:ea typeface="Calibri" pitchFamily="34" charset="0"/>
              <a:cs typeface="Cordia New" pitchFamily="34" charset="-34"/>
            </a:endParaRPr>
          </a:p>
          <a:p>
            <a:pPr eaLnBrk="0" hangingPunct="0"/>
            <a:r>
              <a:rPr lang="th-TH" sz="1400" dirty="0">
                <a:solidFill>
                  <a:srgbClr val="FF0000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 </a:t>
            </a:r>
            <a:r>
              <a:rPr lang="th-TH" sz="1400" dirty="0" smtClean="0">
                <a:solidFill>
                  <a:srgbClr val="FF0000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           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เมื่อ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ได้รับสัญญาณหมด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เวลาในแต่ละข้อ ให้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นักศึกษาดึง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กระดาษคำตอบออก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จากเล่มแล้ว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ใส่ในซองที่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ติดอยู่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ด้านข้างโต๊ะ</a:t>
            </a:r>
          </a:p>
          <a:p>
            <a:pPr eaLnBrk="0" hangingPunct="0"/>
            <a:r>
              <a:rPr lang="th-TH" sz="1400" dirty="0" smtClean="0">
                <a:solidFill>
                  <a:srgbClr val="FF0000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            *** </a:t>
            </a:r>
            <a:r>
              <a:rPr lang="th-TH" sz="1400" u="sng" dirty="0" smtClean="0">
                <a:solidFill>
                  <a:srgbClr val="FF0000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ห้ามนักศึกษาหยิบกระดาษคำตอบขึ้นมาจากซองอีกเด็ดขาด 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หากหยิบกระดาษคำตอบขึ้นมาจากซองจะถือ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ว่าเป็นการทุจริตในการสอบ </a:t>
            </a:r>
            <a:endParaRPr lang="th-TH" sz="1400" dirty="0" smtClean="0">
              <a:latin typeface="Cordia New" pitchFamily="34" charset="-34"/>
              <a:ea typeface="Calibri" pitchFamily="34" charset="0"/>
              <a:cs typeface="Cordia New" pitchFamily="34" charset="-34"/>
            </a:endParaRPr>
          </a:p>
          <a:p>
            <a:pPr eaLnBrk="0" hangingPunct="0"/>
            <a:r>
              <a:rPr lang="th-TH" sz="1400" dirty="0" smtClean="0">
                <a:solidFill>
                  <a:srgbClr val="FF0000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            *** </a:t>
            </a:r>
            <a:r>
              <a:rPr lang="th-TH" sz="1400" u="sng" dirty="0" smtClean="0">
                <a:solidFill>
                  <a:srgbClr val="FF0000"/>
                </a:solidFill>
                <a:latin typeface="Cordia New" pitchFamily="34" charset="-34"/>
                <a:ea typeface="Calibri" pitchFamily="34" charset="0"/>
                <a:cs typeface="Cordia New" pitchFamily="34" charset="-34"/>
              </a:rPr>
              <a:t>ห้ามนักศึกษาเปิดหรือแง้มกระดาษคำตอบไปยังส่วนต่อไปก่อนได้รับยินกริ่งสัญญาณ 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หากเปิดหรือแง้มกระดาษคำตอบก่อนเวลาจะ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ถือว่าเป็นการทุจริตในการสอบ </a:t>
            </a:r>
            <a:endParaRPr lang="en-US" sz="1400" dirty="0" smtClean="0">
              <a:solidFill>
                <a:srgbClr val="FF0000"/>
              </a:solidFill>
              <a:ea typeface="Calibri" pitchFamily="34" charset="0"/>
              <a:cs typeface="Cordia New" pitchFamily="34" charset="-34"/>
            </a:endParaRPr>
          </a:p>
          <a:p>
            <a:pPr eaLnBrk="0" hangingPunct="0"/>
            <a:r>
              <a:rPr lang="en-US" sz="1400" b="1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2.</a:t>
            </a:r>
            <a:r>
              <a:rPr lang="th-TH" sz="1400" b="1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 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การ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สอบครั้งนี้มีข้อสอบทั้งหมด </a:t>
            </a:r>
            <a:r>
              <a:rPr lang="en-US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10 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ข้อ เวลาที่ใช้สอบรวมทั้ง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หมดประมาณ 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180 นาที หรือประมาณ </a:t>
            </a:r>
            <a:r>
              <a:rPr lang="en-US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3 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ชั่วโมง </a:t>
            </a:r>
            <a:endParaRPr lang="th-TH" sz="1400" dirty="0" smtClean="0">
              <a:latin typeface="Cordia New" pitchFamily="34" charset="-34"/>
              <a:ea typeface="Calibri" pitchFamily="34" charset="0"/>
              <a:cs typeface="Cordia New" pitchFamily="34" charset="-34"/>
            </a:endParaRPr>
          </a:p>
          <a:p>
            <a:pPr eaLnBrk="0" hangingPunct="0"/>
            <a:r>
              <a:rPr lang="th-TH" sz="1400" b="1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 </a:t>
            </a:r>
            <a:r>
              <a:rPr lang="th-TH" sz="1400" b="1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   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เมื่อสอบเสร็จข้อที่ </a:t>
            </a:r>
            <a:r>
              <a:rPr lang="en-US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4 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(ห้องเลขคี่พัก) และข้อที่ </a:t>
            </a:r>
            <a:r>
              <a:rPr lang="en-US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6 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(ห้องเลขคู่พัก) จะ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มีเวลา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พักครั้งละ 10 นาที 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ก่อนจะเริ่มสอบข้อถัดไป 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ซึ่งใน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ระหว่าง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เวลาพัก </a:t>
            </a:r>
            <a:r>
              <a:rPr lang="en-US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10 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นาที </a:t>
            </a:r>
          </a:p>
          <a:p>
            <a:pPr eaLnBrk="0" hangingPunct="0"/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 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    นักศึกษาสามารถเข้าห้องน้ำหรือดื่มน้ำได้ เมื่อ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หมดเวลาพัก 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10 นาที ที่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กำหนด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แล้ว </a:t>
            </a:r>
            <a:r>
              <a:rPr lang="th-TH" sz="1400" b="1" u="sng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การ</a:t>
            </a:r>
            <a:r>
              <a:rPr lang="th-TH" sz="1400" b="1" u="sng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สอบจะดำเนิน</a:t>
            </a:r>
            <a:r>
              <a:rPr lang="th-TH" sz="1400" b="1" u="sng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ต่อไป</a:t>
            </a:r>
            <a:r>
              <a:rPr lang="th-TH" sz="1400" b="1" u="sng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โดยไม่มีการ</a:t>
            </a:r>
            <a:r>
              <a:rPr lang="th-TH" sz="1400" b="1" u="sng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รอ</a:t>
            </a:r>
            <a:r>
              <a:rPr lang="th-TH" sz="1400" b="1" u="sng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นักศึกษา</a:t>
            </a:r>
            <a:r>
              <a:rPr lang="th-TH" sz="1400" b="1" u="sng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 </a:t>
            </a:r>
            <a:endParaRPr lang="th-TH" sz="1400" b="1" u="sng" dirty="0">
              <a:latin typeface="Cordia New" pitchFamily="34" charset="-34"/>
              <a:ea typeface="Calibri" pitchFamily="34" charset="0"/>
              <a:cs typeface="Cordia New" pitchFamily="34" charset="-34"/>
            </a:endParaRPr>
          </a:p>
          <a:p>
            <a:pPr eaLnBrk="0" hangingPunct="0"/>
            <a:r>
              <a:rPr lang="th-TH" sz="1400" b="1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3.  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ห้ามนักศึกษาเหลือบ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มองสถานีสอบด้านข้างของตนเอง ห้ามคุยกันกับเพื่อนแม้เป็นช่วงเวลาพัก เนื่องจากอาจเป็นการส่อพฤติกรรมทุจริตในการสอบ 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จะ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มีเจ้าหน้าที่คุม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สอบ                     </a:t>
            </a:r>
          </a:p>
          <a:p>
            <a:pPr eaLnBrk="0" hangingPunct="0"/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      คอยดูแลอย่าง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ใกล้ชิดทั้งในห้องสอบและโดยผ่านระบบโทรทัศน์วงจรปิดซึ่งมีการบันทึกภาพเก็บไว้ หากนักศึกษาแสดงพฤติกรรมที่ส่อทุจริตจนเป็นที่น่าสงสัยเจ้าหน้าที่คุม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สอบ                   </a:t>
            </a:r>
          </a:p>
          <a:p>
            <a:pPr eaLnBrk="0" hangingPunct="0"/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 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     จะบันทึกไว้ (โดย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วิธีการที่นักศึกษาไม่รับทราบ) และจะมีการตรวจสอบกระดาษคำตอบร่วมกับการตรวจสอบจากเทปบันทึกภาพใน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ภายหลัง</a:t>
            </a:r>
          </a:p>
          <a:p>
            <a:pPr eaLnBrk="0" hangingPunct="0"/>
            <a:r>
              <a:rPr lang="en-US" sz="1400" b="1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4.</a:t>
            </a:r>
            <a:r>
              <a:rPr lang="th-TH" sz="1400" b="1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 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อาจารย์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และเจ้าหน้าที่ได้ตรวจสอบคุณภาพของข้อสอบและ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ระบบคอมพิวเตอร์แล้ว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ว่าอยู่ในสภาพดีก่อนทำการสอบจริง แต่หากระหว่างการสอบดำเนินไปแล้วนักศึกษา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พบว่า             </a:t>
            </a:r>
          </a:p>
          <a:p>
            <a:pPr eaLnBrk="0" hangingPunct="0"/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 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   เครื่องคอมพิวเตอร์ของ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ตนไม่มีการ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ดำเนินการหรือแสดงผลในข้อต่อไปตามกำหนดเวลา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ให้นักศึกษายกมือ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ขึ้น</a:t>
            </a:r>
            <a:r>
              <a:rPr lang="th-TH" sz="1400" b="1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 เ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พื่อให้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เจ้าหน้าที่ตรวจสอบว่ามี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ปัญหากับเครื่องคอมพิวเตอร์ </a:t>
            </a:r>
            <a:endParaRPr lang="en-US" sz="1400" dirty="0" smtClean="0">
              <a:latin typeface="Cordia New" pitchFamily="34" charset="-34"/>
              <a:ea typeface="Calibri" pitchFamily="34" charset="0"/>
              <a:cs typeface="Cordia New" pitchFamily="34" charset="-34"/>
            </a:endParaRPr>
          </a:p>
          <a:p>
            <a:pPr eaLnBrk="0" hangingPunct="0"/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     ของ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ตนหรือไม่ หากมีปัญหาเจ้าหน้าที่จะทำการย้ายให้นักศึกษาไปสอบที่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เครื่องคอมพิวเตรอร์สำรอง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ที่จัด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ไว้</a:t>
            </a:r>
            <a:endParaRPr lang="en-US" sz="1400" b="1" dirty="0" smtClean="0">
              <a:latin typeface="Cordia New" pitchFamily="34" charset="-34"/>
              <a:ea typeface="Calibri" pitchFamily="34" charset="0"/>
              <a:cs typeface="Cordia New" pitchFamily="34" charset="-34"/>
            </a:endParaRPr>
          </a:p>
          <a:p>
            <a:pPr eaLnBrk="0" hangingPunct="0"/>
            <a:r>
              <a:rPr lang="en-US" sz="1400" b="1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5</a:t>
            </a:r>
            <a:r>
              <a:rPr lang="en-US" sz="1400" b="1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. 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ห้ามนำกระดาษใดๆ อุปกรณ์ช่วยคิดคำนวณ เช่น เครื่องคิดเลข กล้องถ่ายรูป 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นาฬิกาดิจิตอล โทรศัพท์มือถือ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หรือเครื่องมือ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สื่อสารต่างๆ หรือ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อุปกรณ์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อื่นๆ </a:t>
            </a:r>
          </a:p>
          <a:p>
            <a:pPr eaLnBrk="0" hangingPunct="0"/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 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   นอกจากปากกาและน้ำยา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ลบ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คำผิดเท่านั้นที่อนุญาตเข้า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ห้อง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สอบได้ หากตรวจพบจะถือว่าทุจริตในการสอบซึ่งจะถูกพิจารณาให้ผลสอบในครั้งนี้เป็น</a:t>
            </a:r>
            <a:r>
              <a:rPr lang="th-TH" sz="1400" u="sng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โมฆะ</a:t>
            </a:r>
          </a:p>
          <a:p>
            <a:pPr algn="just" eaLnBrk="0" hangingPunct="0"/>
            <a:r>
              <a:rPr lang="en-US" sz="1400" b="1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6</a:t>
            </a:r>
            <a:r>
              <a:rPr lang="en-US" sz="1400" b="1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. 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ให้นักศึกษาตรวจสอบให้เรียบร้อยว่าชื่อและเลขที่ของตนปรากฎบนกระดาษคำตอบทุกแผ่น </a:t>
            </a:r>
            <a:endParaRPr lang="th-TH" sz="1400" dirty="0" smtClean="0">
              <a:latin typeface="Cordia New" pitchFamily="34" charset="-34"/>
              <a:ea typeface="Calibri" pitchFamily="34" charset="0"/>
              <a:cs typeface="Cordia New" pitchFamily="34" charset="-34"/>
            </a:endParaRPr>
          </a:p>
          <a:p>
            <a:pPr eaLnBrk="0" hangingPunct="0"/>
            <a:r>
              <a:rPr lang="en-US" sz="1400" b="1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7</a:t>
            </a:r>
            <a:r>
              <a:rPr lang="en-US" sz="1400" b="1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. 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ห้ามทำการคัดลอกข้อสอบหรือส่วนหนึ่งส่วนใดของข้อสอบออกจากห้องสอบไม่ว่าด้วยวิธี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ใดๆ โดย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เด็ดขาด หากตรวจพบทาง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คณะฯ จะ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พิจารณาให้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คะแนน</a:t>
            </a:r>
          </a:p>
          <a:p>
            <a:pPr eaLnBrk="0" hangingPunct="0"/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 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   สอบ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ของ</a:t>
            </a:r>
            <a:r>
              <a:rPr lang="th-TH" sz="1400" dirty="0" smtClean="0">
                <a:latin typeface="Cordia New" pitchFamily="34" charset="-34"/>
                <a:ea typeface="Calibri" pitchFamily="34" charset="0"/>
                <a:cs typeface="Cordia New" pitchFamily="34" charset="-34"/>
              </a:rPr>
              <a:t>ผู้สอบคน</a:t>
            </a:r>
            <a:r>
              <a:rPr lang="th-TH" sz="1400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ดังกล่าวเป็น</a:t>
            </a:r>
            <a:r>
              <a:rPr lang="th-TH" sz="1400" u="sng" dirty="0">
                <a:latin typeface="Cordia New" pitchFamily="34" charset="-34"/>
                <a:ea typeface="Calibri" pitchFamily="34" charset="0"/>
                <a:cs typeface="Cordia New" pitchFamily="34" charset="-34"/>
              </a:rPr>
              <a:t>โมฆะ</a:t>
            </a:r>
            <a:endParaRPr lang="th-TH" dirty="0">
              <a:ea typeface="Calibri" pitchFamily="34" charset="0"/>
              <a:cs typeface="Cordia New" pitchFamily="34" charset="-34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204038" y="1124744"/>
            <a:ext cx="47442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logo-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8640"/>
            <a:ext cx="890270" cy="8997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150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306835" y="1268760"/>
            <a:ext cx="6572250" cy="424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5400" dirty="0"/>
              <a:t>คำอธิบายตัวอย่างข้อสอบ</a:t>
            </a:r>
          </a:p>
          <a:p>
            <a:pPr eaLnBrk="1" hangingPunct="1"/>
            <a:r>
              <a:rPr lang="th-TH" sz="3600" dirty="0"/>
              <a:t>หน้าจอต่อไปนี้เป็นการแนะนำส่วนประกอบ</a:t>
            </a:r>
            <a:r>
              <a:rPr lang="th-TH" sz="3600" dirty="0" smtClean="0"/>
              <a:t>ต่างๆ</a:t>
            </a:r>
          </a:p>
          <a:p>
            <a:pPr eaLnBrk="1" hangingPunct="1"/>
            <a:r>
              <a:rPr lang="th-TH" sz="3600" dirty="0" smtClean="0"/>
              <a:t>ที่</a:t>
            </a:r>
            <a:r>
              <a:rPr lang="th-TH" sz="3600" dirty="0"/>
              <a:t>แสดงบนหน้าจอของข้อสอบแต่ละข้อ โดยยังไม่เริ่มเข้าสู่เนื้อหาของข้อสอบ ให้นักศึกษาทำความ</a:t>
            </a:r>
            <a:r>
              <a:rPr lang="th-TH" sz="3600" dirty="0" smtClean="0"/>
              <a:t>เข้าใจ  </a:t>
            </a:r>
          </a:p>
          <a:p>
            <a:pPr eaLnBrk="1" hangingPunct="1"/>
            <a:r>
              <a:rPr lang="th-TH" sz="3600" dirty="0" smtClean="0"/>
              <a:t>กับ</a:t>
            </a:r>
            <a:r>
              <a:rPr lang="th-TH" sz="3600" dirty="0"/>
              <a:t>องค์ประกอบต่างๆที่แสดงบนหน้าจอโดยจะแสดงคำแนะนำนี้เป็นเวลา </a:t>
            </a:r>
            <a:r>
              <a:rPr lang="en-US" sz="2400" dirty="0">
                <a:cs typeface="+mn-cs"/>
              </a:rPr>
              <a:t>1</a:t>
            </a:r>
            <a:r>
              <a:rPr lang="en-US" sz="3600" dirty="0"/>
              <a:t> </a:t>
            </a:r>
            <a:r>
              <a:rPr lang="th-TH" sz="3600" dirty="0"/>
              <a:t>นาที เมื่อสิ้นสุดเวลาหนึ่ง</a:t>
            </a:r>
            <a:r>
              <a:rPr lang="th-TH" sz="3600" dirty="0" smtClean="0"/>
              <a:t>นาทีจะ</a:t>
            </a:r>
            <a:r>
              <a:rPr lang="th-TH" sz="3600" dirty="0"/>
              <a:t>เริ่มเป็นข้อสอบจริง</a:t>
            </a:r>
          </a:p>
        </p:txBody>
      </p:sp>
    </p:spTree>
    <p:extLst>
      <p:ext uri="{BB962C8B-B14F-4D97-AF65-F5344CB8AC3E}">
        <p14:creationId xmlns:p14="http://schemas.microsoft.com/office/powerpoint/2010/main" val="2314985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306835" y="2505670"/>
            <a:ext cx="657225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5400" b="1" dirty="0" smtClean="0"/>
              <a:t>ต่อไปนี้เป็นตัวอย่างก่อนทำข้อสอบ</a:t>
            </a:r>
            <a:endParaRPr lang="th-TH" sz="3600" b="1" dirty="0"/>
          </a:p>
        </p:txBody>
      </p:sp>
    </p:spTree>
    <p:extLst>
      <p:ext uri="{BB962C8B-B14F-4D97-AF65-F5344CB8AC3E}">
        <p14:creationId xmlns:p14="http://schemas.microsoft.com/office/powerpoint/2010/main" val="20726400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99592" y="1559694"/>
            <a:ext cx="755067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th-TH" sz="3200" dirty="0" smtClean="0">
                <a:latin typeface="CordiaUPC" pitchFamily="34" charset="-34"/>
                <a:cs typeface="+mn-cs"/>
              </a:rPr>
              <a:t>1.1 การโพสภาพโชว์เครื่องดื่ม แอลกอฮอล์ </a:t>
            </a:r>
            <a:r>
              <a:rPr lang="th-TH" sz="3200" dirty="0" smtClean="0">
                <a:solidFill>
                  <a:schemeClr val="tx2">
                    <a:lumMod val="75000"/>
                  </a:schemeClr>
                </a:solidFill>
                <a:cs typeface="+mn-cs"/>
              </a:rPr>
              <a:t>ทาง</a:t>
            </a:r>
            <a:r>
              <a:rPr lang="th-TH" sz="3200" dirty="0">
                <a:solidFill>
                  <a:schemeClr val="tx2">
                    <a:lumMod val="75000"/>
                  </a:schemeClr>
                </a:solidFill>
                <a:cs typeface="+mn-cs"/>
              </a:rPr>
              <a:t>โซเชียล</a:t>
            </a:r>
            <a:r>
              <a:rPr lang="th-TH" sz="3200" dirty="0" smtClean="0">
                <a:solidFill>
                  <a:schemeClr val="tx2">
                    <a:lumMod val="75000"/>
                  </a:schemeClr>
                </a:solidFill>
                <a:cs typeface="+mn-cs"/>
              </a:rPr>
              <a:t>มีเดีย </a:t>
            </a:r>
            <a:r>
              <a:rPr lang="th-TH" sz="3200" dirty="0" smtClean="0">
                <a:latin typeface="CordiaUPC" pitchFamily="34" charset="-34"/>
                <a:cs typeface="+mn-cs"/>
              </a:rPr>
              <a:t>ผิดกฏหมายจริงหรือไม่</a:t>
            </a:r>
            <a:endParaRPr lang="th-TH" sz="3200" dirty="0">
              <a:latin typeface="CordiaUPC" pitchFamily="34" charset="-34"/>
              <a:cs typeface="+mn-cs"/>
            </a:endParaRPr>
          </a:p>
        </p:txBody>
      </p:sp>
      <p:sp>
        <p:nvSpPr>
          <p:cNvPr id="6" name="Footer Placeholder 8"/>
          <p:cNvSpPr>
            <a:spLocks noGrp="1"/>
          </p:cNvSpPr>
          <p:nvPr/>
        </p:nvSpPr>
        <p:spPr>
          <a:xfrm>
            <a:off x="4216400" y="6551613"/>
            <a:ext cx="784225" cy="365125"/>
          </a:xfrm>
          <a:prstGeom prst="rect">
            <a:avLst/>
          </a:prstGeom>
        </p:spPr>
        <p:txBody>
          <a:bodyPr anchor="ctr"/>
          <a:lstStyle>
            <a:defPPr>
              <a:defRPr lang="th-TH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9pPr>
          </a:lstStyle>
          <a:p>
            <a:pPr algn="l">
              <a:defRPr/>
            </a:pPr>
            <a:r>
              <a:rPr lang="th-TH" sz="1800" dirty="0" smtClean="0">
                <a:solidFill>
                  <a:schemeClr val="tx2">
                    <a:lumMod val="75000"/>
                  </a:schemeClr>
                </a:solidFill>
              </a:rPr>
              <a:t>ข้อที่ 1.1</a:t>
            </a:r>
            <a:endParaRPr lang="th-TH" sz="1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Footer Placeholder 8"/>
          <p:cNvSpPr txBox="1">
            <a:spLocks/>
          </p:cNvSpPr>
          <p:nvPr/>
        </p:nvSpPr>
        <p:spPr>
          <a:xfrm>
            <a:off x="0" y="6575425"/>
            <a:ext cx="1109663" cy="365125"/>
          </a:xfrm>
          <a:prstGeom prst="rect">
            <a:avLst/>
          </a:prstGeom>
        </p:spPr>
        <p:txBody>
          <a:bodyPr anchor="ctr"/>
          <a:lstStyle>
            <a:defPPr>
              <a:defRPr lang="th-TH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dirty="0">
                <a:latin typeface="+mn-lt"/>
                <a:cs typeface="+mn-cs"/>
              </a:rPr>
              <a:t>(เวลา </a:t>
            </a:r>
            <a:r>
              <a:rPr lang="th-TH" sz="1800" dirty="0" smtClean="0">
                <a:latin typeface="+mn-lt"/>
                <a:cs typeface="+mn-cs"/>
              </a:rPr>
              <a:t>1 นาที</a:t>
            </a:r>
            <a:r>
              <a:rPr lang="th-TH" sz="1800" dirty="0">
                <a:latin typeface="+mn-lt"/>
                <a:cs typeface="+mn-cs"/>
              </a:rPr>
              <a:t>)</a:t>
            </a:r>
          </a:p>
        </p:txBody>
      </p:sp>
      <p:sp>
        <p:nvSpPr>
          <p:cNvPr id="8" name="Footer Placeholder 8"/>
          <p:cNvSpPr>
            <a:spLocks noGrp="1"/>
          </p:cNvSpPr>
          <p:nvPr/>
        </p:nvSpPr>
        <p:spPr bwMode="auto">
          <a:xfrm>
            <a:off x="8170863" y="6564313"/>
            <a:ext cx="111601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th-TH" sz="1800">
                <a:latin typeface="Calibri" pitchFamily="34" charset="0"/>
                <a:cs typeface="Cordia New" pitchFamily="34" charset="-34"/>
              </a:rPr>
              <a:t>( 22 คะแนน)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12" name="Group 19"/>
          <p:cNvGrpSpPr>
            <a:grpSpLocks/>
          </p:cNvGrpSpPr>
          <p:nvPr/>
        </p:nvGrpSpPr>
        <p:grpSpPr bwMode="auto">
          <a:xfrm>
            <a:off x="3193256" y="2343125"/>
            <a:ext cx="2046287" cy="1171575"/>
            <a:chOff x="4470463" y="332656"/>
            <a:chExt cx="2045753" cy="1171292"/>
          </a:xfrm>
        </p:grpSpPr>
        <p:sp>
          <p:nvSpPr>
            <p:cNvPr id="13" name="TextBox 13"/>
            <p:cNvSpPr txBox="1">
              <a:spLocks noChangeArrowheads="1"/>
            </p:cNvSpPr>
            <p:nvPr/>
          </p:nvSpPr>
          <p:spPr bwMode="auto">
            <a:xfrm>
              <a:off x="4470463" y="980728"/>
              <a:ext cx="204575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9pPr>
            </a:lstStyle>
            <a:p>
              <a:pPr eaLnBrk="1" hangingPunct="1"/>
              <a:r>
                <a:rPr lang="th-TH" dirty="0"/>
                <a:t>โจทย์คำถามข้อแรก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rot="5400000" flipH="1" flipV="1">
              <a:off x="5075929" y="692138"/>
              <a:ext cx="720551" cy="1587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47"/>
          <p:cNvGrpSpPr>
            <a:grpSpLocks/>
          </p:cNvGrpSpPr>
          <p:nvPr/>
        </p:nvGrpSpPr>
        <p:grpSpPr bwMode="auto">
          <a:xfrm>
            <a:off x="-15875" y="5373688"/>
            <a:ext cx="3844925" cy="1223962"/>
            <a:chOff x="-16602" y="5373216"/>
            <a:chExt cx="3845005" cy="1224930"/>
          </a:xfrm>
        </p:grpSpPr>
        <p:sp>
          <p:nvSpPr>
            <p:cNvPr id="19" name="TextBox 29"/>
            <p:cNvSpPr txBox="1">
              <a:spLocks noChangeArrowheads="1"/>
            </p:cNvSpPr>
            <p:nvPr/>
          </p:nvSpPr>
          <p:spPr bwMode="auto">
            <a:xfrm>
              <a:off x="-16602" y="5373216"/>
              <a:ext cx="3845005" cy="523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9pPr>
            </a:lstStyle>
            <a:p>
              <a:pPr eaLnBrk="1" hangingPunct="1"/>
              <a:r>
                <a:rPr lang="th-TH"/>
                <a:t>เวลาทั้งหมดสำหรับข้อสอบข้อปัจจุบัน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rot="5400000">
              <a:off x="70408" y="6200958"/>
              <a:ext cx="792789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48"/>
          <p:cNvGrpSpPr>
            <a:grpSpLocks/>
          </p:cNvGrpSpPr>
          <p:nvPr/>
        </p:nvGrpSpPr>
        <p:grpSpPr bwMode="auto">
          <a:xfrm>
            <a:off x="1763713" y="5697538"/>
            <a:ext cx="2949575" cy="827087"/>
            <a:chOff x="1763688" y="5697824"/>
            <a:chExt cx="2950040" cy="827520"/>
          </a:xfrm>
        </p:grpSpPr>
        <p:cxnSp>
          <p:nvCxnSpPr>
            <p:cNvPr id="22" name="Straight Arrow Connector 21"/>
            <p:cNvCxnSpPr/>
            <p:nvPr/>
          </p:nvCxnSpPr>
          <p:spPr>
            <a:xfrm rot="10800000" flipV="1">
              <a:off x="1763688" y="6093318"/>
              <a:ext cx="720839" cy="432026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35"/>
            <p:cNvSpPr txBox="1">
              <a:spLocks noChangeArrowheads="1"/>
            </p:cNvSpPr>
            <p:nvPr/>
          </p:nvSpPr>
          <p:spPr bwMode="auto">
            <a:xfrm>
              <a:off x="2390656" y="5697824"/>
              <a:ext cx="232307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9pPr>
            </a:lstStyle>
            <a:p>
              <a:pPr eaLnBrk="1" hangingPunct="1"/>
              <a:r>
                <a:rPr lang="th-TH"/>
                <a:t>แสดงเวลานับถอยหลัง</a:t>
              </a:r>
            </a:p>
          </p:txBody>
        </p:sp>
      </p:grpSp>
      <p:grpSp>
        <p:nvGrpSpPr>
          <p:cNvPr id="24" name="Group 49"/>
          <p:cNvGrpSpPr>
            <a:grpSpLocks/>
          </p:cNvGrpSpPr>
          <p:nvPr/>
        </p:nvGrpSpPr>
        <p:grpSpPr bwMode="auto">
          <a:xfrm>
            <a:off x="4513263" y="5697538"/>
            <a:ext cx="3035300" cy="954087"/>
            <a:chOff x="4513328" y="5697823"/>
            <a:chExt cx="3034762" cy="954606"/>
          </a:xfrm>
        </p:grpSpPr>
        <p:cxnSp>
          <p:nvCxnSpPr>
            <p:cNvPr id="25" name="Straight Arrow Connector 24"/>
            <p:cNvCxnSpPr/>
            <p:nvPr/>
          </p:nvCxnSpPr>
          <p:spPr>
            <a:xfrm rot="10800000" flipV="1">
              <a:off x="4513328" y="6093325"/>
              <a:ext cx="720597" cy="432035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37"/>
            <p:cNvSpPr txBox="1">
              <a:spLocks noChangeArrowheads="1"/>
            </p:cNvSpPr>
            <p:nvPr/>
          </p:nvSpPr>
          <p:spPr bwMode="auto">
            <a:xfrm>
              <a:off x="5140296" y="5697823"/>
              <a:ext cx="2407794" cy="954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9pPr>
            </a:lstStyle>
            <a:p>
              <a:pPr eaLnBrk="1" hangingPunct="1"/>
              <a:r>
                <a:rPr lang="th-TH" dirty="0"/>
                <a:t>แสดงข้อสอบที่กำลังทำ</a:t>
              </a:r>
            </a:p>
            <a:p>
              <a:pPr eaLnBrk="1" hangingPunct="1"/>
              <a:r>
                <a:rPr lang="th-TH" dirty="0"/>
                <a:t>(ข้อที่ 1</a:t>
              </a:r>
              <a:r>
                <a:rPr lang="en-US" dirty="0" smtClean="0"/>
                <a:t> </a:t>
              </a:r>
              <a:r>
                <a:rPr lang="th-TH" dirty="0"/>
                <a:t>ตอนที่ 1</a:t>
              </a:r>
              <a:r>
                <a:rPr lang="th-TH" dirty="0" smtClean="0"/>
                <a:t>)</a:t>
              </a:r>
              <a:endParaRPr lang="th-TH" dirty="0"/>
            </a:p>
          </p:txBody>
        </p:sp>
      </p:grpSp>
      <p:grpSp>
        <p:nvGrpSpPr>
          <p:cNvPr id="27" name="Group 50"/>
          <p:cNvGrpSpPr>
            <a:grpSpLocks/>
          </p:cNvGrpSpPr>
          <p:nvPr/>
        </p:nvGrpSpPr>
        <p:grpSpPr bwMode="auto">
          <a:xfrm>
            <a:off x="5868144" y="4868863"/>
            <a:ext cx="3035300" cy="1695450"/>
            <a:chOff x="5867668" y="4869160"/>
            <a:chExt cx="3035287" cy="1695176"/>
          </a:xfrm>
        </p:grpSpPr>
        <p:cxnSp>
          <p:nvCxnSpPr>
            <p:cNvPr id="28" name="Straight Arrow Connector 27"/>
            <p:cNvCxnSpPr>
              <a:endCxn id="8" idx="0"/>
            </p:cNvCxnSpPr>
            <p:nvPr/>
          </p:nvCxnSpPr>
          <p:spPr>
            <a:xfrm rot="16200000" flipH="1">
              <a:off x="7854560" y="5691308"/>
              <a:ext cx="1190433" cy="555623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39"/>
            <p:cNvSpPr txBox="1">
              <a:spLocks noChangeArrowheads="1"/>
            </p:cNvSpPr>
            <p:nvPr/>
          </p:nvSpPr>
          <p:spPr bwMode="auto">
            <a:xfrm>
              <a:off x="5867668" y="4869160"/>
              <a:ext cx="3035287" cy="523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9pPr>
            </a:lstStyle>
            <a:p>
              <a:pPr eaLnBrk="1" hangingPunct="1"/>
              <a:r>
                <a:rPr lang="th-TH" dirty="0"/>
                <a:t>คะแนนเต็มของข้อสอบตอนนี้</a:t>
              </a:r>
            </a:p>
          </p:txBody>
        </p:sp>
      </p:grpSp>
      <p:pic>
        <p:nvPicPr>
          <p:cNvPr id="32" name="short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8497094" y="448469"/>
            <a:ext cx="341312" cy="34131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548" y="6562485"/>
            <a:ext cx="617196" cy="26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980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1575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audio>
              <p:cMediaNode vol="80000">
                <p:cTn id="4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"/>
                </p:tgtEl>
              </p:cMediaNode>
            </p:audio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555875" y="260350"/>
            <a:ext cx="3960813" cy="706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41300"/>
              <a:t>1</a:t>
            </a:r>
          </a:p>
          <a:p>
            <a:pPr algn="ctr" eaLnBrk="1" hangingPunct="1"/>
            <a:endParaRPr lang="th-TH" sz="400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55875" y="333375"/>
            <a:ext cx="3960813" cy="706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41300"/>
              <a:t>2</a:t>
            </a:r>
          </a:p>
          <a:p>
            <a:pPr algn="ctr" eaLnBrk="1" hangingPunct="1"/>
            <a:endParaRPr lang="th-TH" sz="400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627313" y="333375"/>
            <a:ext cx="3960812" cy="706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41300"/>
              <a:t>3</a:t>
            </a:r>
          </a:p>
          <a:p>
            <a:pPr algn="ctr" eaLnBrk="1" hangingPunct="1"/>
            <a:endParaRPr lang="th-TH" sz="400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555875" y="333375"/>
            <a:ext cx="3960813" cy="706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41300"/>
              <a:t>4</a:t>
            </a:r>
          </a:p>
          <a:p>
            <a:pPr algn="ctr" eaLnBrk="1" hangingPunct="1"/>
            <a:endParaRPr lang="th-TH" sz="400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55875" y="333375"/>
            <a:ext cx="3960813" cy="706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41300"/>
              <a:t>5</a:t>
            </a:r>
          </a:p>
          <a:p>
            <a:pPr algn="ctr" eaLnBrk="1" hangingPunct="1"/>
            <a:endParaRPr lang="th-TH" sz="4000"/>
          </a:p>
        </p:txBody>
      </p:sp>
      <p:sp>
        <p:nvSpPr>
          <p:cNvPr id="47111" name="TextBox 9"/>
          <p:cNvSpPr txBox="1">
            <a:spLocks noChangeArrowheads="1"/>
          </p:cNvSpPr>
          <p:nvPr/>
        </p:nvSpPr>
        <p:spPr bwMode="auto">
          <a:xfrm>
            <a:off x="0" y="692150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4000">
                <a:solidFill>
                  <a:srgbClr val="FF0000"/>
                </a:solidFill>
              </a:rPr>
              <a:t>โปรดส่งกระดาษคำตอบลงในซองสีน้ำตาล</a:t>
            </a:r>
          </a:p>
        </p:txBody>
      </p:sp>
    </p:spTree>
    <p:extLst>
      <p:ext uri="{BB962C8B-B14F-4D97-AF65-F5344CB8AC3E}">
        <p14:creationId xmlns:p14="http://schemas.microsoft.com/office/powerpoint/2010/main" val="881167702"/>
      </p:ext>
    </p:extLst>
  </p:cSld>
  <p:clrMapOvr>
    <a:masterClrMapping/>
  </p:clrMapOvr>
  <p:transition advClick="0" advTm="5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8"/>
          <p:cNvSpPr>
            <a:spLocks noGrp="1"/>
          </p:cNvSpPr>
          <p:nvPr/>
        </p:nvSpPr>
        <p:spPr>
          <a:xfrm>
            <a:off x="4216400" y="6551613"/>
            <a:ext cx="784225" cy="365125"/>
          </a:xfrm>
          <a:prstGeom prst="rect">
            <a:avLst/>
          </a:prstGeom>
        </p:spPr>
        <p:txBody>
          <a:bodyPr anchor="ctr"/>
          <a:lstStyle>
            <a:defPPr>
              <a:defRPr lang="th-TH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9pPr>
          </a:lstStyle>
          <a:p>
            <a:pPr algn="l">
              <a:defRPr/>
            </a:pPr>
            <a:r>
              <a:rPr lang="th-TH" sz="1800" dirty="0" smtClean="0">
                <a:solidFill>
                  <a:schemeClr val="tx2">
                    <a:lumMod val="75000"/>
                  </a:schemeClr>
                </a:solidFill>
              </a:rPr>
              <a:t>ข้อที่ 1.2</a:t>
            </a:r>
            <a:endParaRPr lang="th-TH" sz="1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Footer Placeholder 8"/>
          <p:cNvSpPr txBox="1">
            <a:spLocks/>
          </p:cNvSpPr>
          <p:nvPr/>
        </p:nvSpPr>
        <p:spPr>
          <a:xfrm>
            <a:off x="0" y="6575425"/>
            <a:ext cx="1109663" cy="365125"/>
          </a:xfrm>
          <a:prstGeom prst="rect">
            <a:avLst/>
          </a:prstGeom>
        </p:spPr>
        <p:txBody>
          <a:bodyPr anchor="ctr"/>
          <a:lstStyle>
            <a:defPPr>
              <a:defRPr lang="th-TH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ngsana New" pitchFamily="18" charset="-34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dirty="0">
                <a:latin typeface="+mn-lt"/>
                <a:cs typeface="+mn-cs"/>
              </a:rPr>
              <a:t>(เวลา 3</a:t>
            </a:r>
            <a:r>
              <a:rPr lang="th-TH" sz="1800" dirty="0" smtClean="0">
                <a:latin typeface="+mn-lt"/>
                <a:cs typeface="+mn-cs"/>
              </a:rPr>
              <a:t> นาที</a:t>
            </a:r>
            <a:r>
              <a:rPr lang="th-TH" sz="1800" dirty="0">
                <a:latin typeface="+mn-lt"/>
                <a:cs typeface="+mn-cs"/>
              </a:rPr>
              <a:t>)</a:t>
            </a:r>
          </a:p>
        </p:txBody>
      </p:sp>
      <p:sp>
        <p:nvSpPr>
          <p:cNvPr id="8" name="Footer Placeholder 8"/>
          <p:cNvSpPr>
            <a:spLocks noGrp="1"/>
          </p:cNvSpPr>
          <p:nvPr/>
        </p:nvSpPr>
        <p:spPr bwMode="auto">
          <a:xfrm>
            <a:off x="8170863" y="6564313"/>
            <a:ext cx="111601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th-TH" sz="1800">
                <a:latin typeface="Calibri" pitchFamily="34" charset="0"/>
                <a:cs typeface="Cordia New" pitchFamily="34" charset="-34"/>
              </a:rPr>
              <a:t>( 22 คะแนน)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51618" y="1643417"/>
            <a:ext cx="8713788" cy="954107"/>
          </a:xfrm>
          <a:prstGeom prst="rect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tabLst>
                <a:tab pos="269875" algn="l"/>
              </a:tabLst>
              <a:defRPr/>
            </a:pPr>
            <a:r>
              <a:rPr lang="th-TH" dirty="0" smtClean="0">
                <a:solidFill>
                  <a:srgbClr val="002060"/>
                </a:solidFill>
                <a:latin typeface="CordiaUPC" pitchFamily="34" charset="-34"/>
                <a:ea typeface="Times New Roman" pitchFamily="18" charset="0"/>
              </a:rPr>
              <a:t>ในฐานะที่ท่านเป็นประชาชนที่เสพสื่อโซเชียลมีเดีย ท่านคิดว่าการกระทำเช่นนี้เหมาะสมหรือไม่</a:t>
            </a:r>
            <a:endParaRPr lang="th-TH" dirty="0">
              <a:solidFill>
                <a:srgbClr val="002060"/>
              </a:solidFill>
              <a:latin typeface="CordiaUPC" pitchFamily="34" charset="-34"/>
              <a:ea typeface="Times New Roman" pitchFamily="18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15" name="Group 46"/>
          <p:cNvGrpSpPr>
            <a:grpSpLocks/>
          </p:cNvGrpSpPr>
          <p:nvPr/>
        </p:nvGrpSpPr>
        <p:grpSpPr bwMode="auto">
          <a:xfrm>
            <a:off x="3131840" y="2897247"/>
            <a:ext cx="1991371" cy="1076260"/>
            <a:chOff x="2207927" y="3861047"/>
            <a:chExt cx="1992058" cy="1075842"/>
          </a:xfrm>
        </p:grpSpPr>
        <p:sp>
          <p:nvSpPr>
            <p:cNvPr id="16" name="TextBox 20"/>
            <p:cNvSpPr txBox="1">
              <a:spLocks noChangeArrowheads="1"/>
            </p:cNvSpPr>
            <p:nvPr/>
          </p:nvSpPr>
          <p:spPr bwMode="auto">
            <a:xfrm>
              <a:off x="2207927" y="4413872"/>
              <a:ext cx="1992058" cy="5230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pitchFamily="34" charset="0"/>
                  <a:cs typeface="Angsana New" pitchFamily="18" charset="-34"/>
                </a:defRPr>
              </a:lvl9pPr>
            </a:lstStyle>
            <a:p>
              <a:pPr algn="ctr" eaLnBrk="1" hangingPunct="1"/>
              <a:r>
                <a:rPr lang="th-TH" dirty="0"/>
                <a:t>ข้อ</a:t>
              </a:r>
              <a:r>
                <a:rPr lang="th-TH" dirty="0" smtClean="0"/>
                <a:t>มูลเพิ่มเติม</a:t>
              </a:r>
              <a:endParaRPr lang="th-TH" dirty="0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rot="5400000" flipH="1" flipV="1">
              <a:off x="2952436" y="4112568"/>
              <a:ext cx="504629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215106" y="1043657"/>
            <a:ext cx="75506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th-TH" sz="2400" dirty="0" smtClean="0">
                <a:latin typeface="CordiaUPC" pitchFamily="34" charset="-34"/>
                <a:cs typeface="+mn-cs"/>
              </a:rPr>
              <a:t>1.2 การโพสต์ภาพโชว์เครื่องดื่ม แอลกอฮอล์ </a:t>
            </a:r>
            <a:r>
              <a:rPr lang="th-TH" sz="2400" dirty="0" smtClean="0">
                <a:solidFill>
                  <a:schemeClr val="tx2">
                    <a:lumMod val="75000"/>
                  </a:schemeClr>
                </a:solidFill>
                <a:cs typeface="+mn-cs"/>
              </a:rPr>
              <a:t>ทาง</a:t>
            </a:r>
            <a:r>
              <a:rPr lang="th-TH" sz="2400" dirty="0">
                <a:solidFill>
                  <a:schemeClr val="tx2">
                    <a:lumMod val="75000"/>
                  </a:schemeClr>
                </a:solidFill>
                <a:cs typeface="+mn-cs"/>
              </a:rPr>
              <a:t>โซเชียล</a:t>
            </a:r>
            <a:r>
              <a:rPr lang="th-TH" sz="2400" dirty="0" smtClean="0">
                <a:solidFill>
                  <a:schemeClr val="tx2">
                    <a:lumMod val="75000"/>
                  </a:schemeClr>
                </a:solidFill>
                <a:cs typeface="+mn-cs"/>
              </a:rPr>
              <a:t>มีเดีย </a:t>
            </a:r>
            <a:r>
              <a:rPr lang="th-TH" sz="2400" dirty="0" smtClean="0">
                <a:latin typeface="CordiaUPC" pitchFamily="34" charset="-34"/>
                <a:cs typeface="+mn-cs"/>
              </a:rPr>
              <a:t>ผิดกฏหมายจริงหรือไม่</a:t>
            </a:r>
            <a:endParaRPr lang="th-TH" sz="2400" dirty="0">
              <a:latin typeface="CordiaUPC" pitchFamily="34" charset="-34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6618804"/>
            <a:ext cx="558602" cy="239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043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71550" y="1381125"/>
            <a:ext cx="7285038" cy="3108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8800" b="1" dirty="0">
                <a:latin typeface="CordiaUPC" pitchFamily="34" charset="-34"/>
                <a:cs typeface="CordiaUPC" pitchFamily="34" charset="-34"/>
              </a:rPr>
              <a:t>พัก </a:t>
            </a:r>
            <a:r>
              <a:rPr lang="th-TH" sz="8800" b="1" dirty="0" smtClean="0">
                <a:latin typeface="CordiaUPC" pitchFamily="34" charset="-34"/>
                <a:cs typeface="CordiaUPC" pitchFamily="34" charset="-34"/>
              </a:rPr>
              <a:t>10 </a:t>
            </a:r>
            <a:r>
              <a:rPr lang="th-TH" sz="8800" b="1" dirty="0">
                <a:latin typeface="CordiaUPC" pitchFamily="34" charset="-34"/>
                <a:cs typeface="CordiaUPC" pitchFamily="34" charset="-34"/>
              </a:rPr>
              <a:t>นาที</a:t>
            </a:r>
            <a:endParaRPr lang="en-US" sz="8800" b="1" dirty="0">
              <a:latin typeface="CordiaUPC" pitchFamily="34" charset="-34"/>
              <a:cs typeface="CordiaUPC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latin typeface="CordiaUPC" pitchFamily="34" charset="-34"/>
                <a:cs typeface="CordiaUPC" pitchFamily="34" charset="-34"/>
              </a:rPr>
              <a:t>นักศึกษาในห้องสอบเลขคี่สามารถใช้เวลาพักช่วงนี้เข้าห้องน้ำได้ที่ชั้น </a:t>
            </a:r>
            <a:r>
              <a:rPr lang="en-US" sz="2000" b="1" dirty="0" smtClean="0">
                <a:latin typeface="CordiaUPC" pitchFamily="34" charset="-34"/>
                <a:cs typeface="CordiaUPC" pitchFamily="34" charset="-34"/>
              </a:rPr>
              <a:t>3,4 </a:t>
            </a:r>
            <a:endParaRPr lang="th-TH" sz="1800" b="1" dirty="0">
              <a:latin typeface="CordiaUPC" pitchFamily="34" charset="-34"/>
              <a:cs typeface="CordiaUPC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8800" b="1" dirty="0">
                <a:solidFill>
                  <a:schemeClr val="bg1">
                    <a:lumMod val="75000"/>
                  </a:schemeClr>
                </a:solidFill>
                <a:latin typeface="CordiaUPC" pitchFamily="34" charset="-34"/>
                <a:cs typeface="CordiaUPC" pitchFamily="34" charset="-34"/>
              </a:rPr>
              <a:t>ข้อต่อไปคือข้อ </a:t>
            </a:r>
            <a:r>
              <a:rPr lang="th-TH" sz="8800" b="1" dirty="0" smtClean="0">
                <a:solidFill>
                  <a:schemeClr val="bg1">
                    <a:lumMod val="75000"/>
                  </a:schemeClr>
                </a:solidFill>
                <a:latin typeface="CordiaUPC" pitchFamily="34" charset="-34"/>
                <a:cs typeface="CordiaUPC" pitchFamily="34" charset="-34"/>
              </a:rPr>
              <a:t>5</a:t>
            </a:r>
            <a:endParaRPr lang="th-TH" sz="8800" b="1" dirty="0">
              <a:solidFill>
                <a:schemeClr val="bg1">
                  <a:lumMod val="75000"/>
                </a:schemeClr>
              </a:solidFill>
              <a:latin typeface="CordiaUPC" pitchFamily="34" charset="-34"/>
              <a:cs typeface="CordiaUPC" pitchFamily="34" charset="-34"/>
            </a:endParaRPr>
          </a:p>
        </p:txBody>
      </p:sp>
      <p:sp>
        <p:nvSpPr>
          <p:cNvPr id="6148" name="TextBox 2"/>
          <p:cNvSpPr txBox="1">
            <a:spLocks noChangeArrowheads="1"/>
          </p:cNvSpPr>
          <p:nvPr/>
        </p:nvSpPr>
        <p:spPr bwMode="auto">
          <a:xfrm>
            <a:off x="417513" y="3998913"/>
            <a:ext cx="83200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altLang="th-TH" sz="2400" b="1">
                <a:latin typeface="Cordia New" pitchFamily="34" charset="-34"/>
                <a:cs typeface="Cordia New" pitchFamily="34" charset="-34"/>
              </a:rPr>
              <a:t>เมื่อครบกำหนดเวลา</a:t>
            </a:r>
            <a:r>
              <a:rPr lang="th-TH" altLang="th-TH" sz="2400">
                <a:latin typeface="Cordia New" pitchFamily="34" charset="-34"/>
                <a:cs typeface="Cordia New" pitchFamily="34" charset="-34"/>
              </a:rPr>
              <a:t>แล้ว</a:t>
            </a:r>
            <a:r>
              <a:rPr lang="th-TH" altLang="th-TH" sz="2400" b="1">
                <a:latin typeface="Cordia New" pitchFamily="34" charset="-34"/>
                <a:cs typeface="Cordia New" pitchFamily="34" charset="-34"/>
              </a:rPr>
              <a:t>การสอบจะดำเนินต่อไป</a:t>
            </a:r>
            <a:r>
              <a:rPr lang="th-TH" altLang="th-TH" sz="2400">
                <a:latin typeface="Cordia New" pitchFamily="34" charset="-34"/>
                <a:cs typeface="Cordia New" pitchFamily="34" charset="-34"/>
              </a:rPr>
              <a:t>ทันที โดย</a:t>
            </a:r>
            <a:r>
              <a:rPr lang="th-TH" altLang="th-TH" sz="2400" b="1">
                <a:latin typeface="Cordia New" pitchFamily="34" charset="-34"/>
                <a:cs typeface="Cordia New" pitchFamily="34" charset="-34"/>
              </a:rPr>
              <a:t>ไม่รอนักศึกษา</a:t>
            </a:r>
            <a:r>
              <a:rPr lang="th-TH" altLang="th-TH" sz="2400">
                <a:latin typeface="Cordia New" pitchFamily="34" charset="-34"/>
                <a:cs typeface="Cordia New" pitchFamily="34" charset="-34"/>
              </a:rPr>
              <a:t>ที่กลับมาเข้าสอบช้า</a:t>
            </a:r>
          </a:p>
        </p:txBody>
      </p:sp>
      <p:sp>
        <p:nvSpPr>
          <p:cNvPr id="8" name="Rectangle 7"/>
          <p:cNvSpPr/>
          <p:nvPr/>
        </p:nvSpPr>
        <p:spPr>
          <a:xfrm>
            <a:off x="276225" y="4572000"/>
            <a:ext cx="8664575" cy="10318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thaiDist">
              <a:defRPr/>
            </a:pPr>
            <a:r>
              <a:rPr lang="th-TH" sz="2000" dirty="0">
                <a:solidFill>
                  <a:schemeClr val="tx1"/>
                </a:solidFill>
                <a:latin typeface="Cordia New" pitchFamily="34" charset="-34"/>
                <a:ea typeface="Calibri" pitchFamily="34" charset="0"/>
              </a:rPr>
              <a:t>เมื่อได้รับสัญญาณหมดเวลาของข้อสอบส่วนนั้นให้นักศึกษาดึงกระดาษคำตอบในส่วนดังกล่าวออกจากเล่มแล้วใส่กระดาษคำตอบลงในซองกระดาษที่ติดอยู่ทางซ้ายมือของโต๊ะสอบของตน เมื่อใส่กระดาษคำตอบลงในซองแล้วห้ามนักศึกษาดึงกระดาษคำตอบออกมาจากซอง มิฉะนั้นจะถือว่าเป็นการทุจริตในการสอบ</a:t>
            </a:r>
            <a:endParaRPr lang="en-US" sz="2000" dirty="0">
              <a:solidFill>
                <a:schemeClr val="tx1"/>
              </a:solidFill>
              <a:latin typeface="Cordia New" pitchFamily="34" charset="-34"/>
              <a:ea typeface="Calibri" pitchFamily="34" charset="0"/>
              <a:cs typeface="Cordia New" pitchFamily="34" charset="-34"/>
            </a:endParaRPr>
          </a:p>
        </p:txBody>
      </p:sp>
      <p:pic>
        <p:nvPicPr>
          <p:cNvPr id="5" name="short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623669"/>
      </p:ext>
    </p:extLst>
  </p:cSld>
  <p:clrMapOvr>
    <a:masterClrMapping/>
  </p:clrMapOvr>
  <p:transition advClick="0" advTm="24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23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7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76447" y="1404640"/>
            <a:ext cx="8664575" cy="40010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thaiDist">
              <a:defRPr/>
            </a:pPr>
            <a:endParaRPr lang="en-US" sz="1400" dirty="0">
              <a:solidFill>
                <a:schemeClr val="tx1"/>
              </a:solidFill>
              <a:latin typeface="Cordia New" pitchFamily="34" charset="-34"/>
              <a:ea typeface="Calibri" pitchFamily="34" charset="0"/>
            </a:endParaRPr>
          </a:p>
          <a:p>
            <a:pPr>
              <a:defRPr/>
            </a:pPr>
            <a:r>
              <a:rPr lang="th-TH" sz="4000" b="1" dirty="0" smtClean="0">
                <a:solidFill>
                  <a:srgbClr val="FF0000"/>
                </a:solidFill>
                <a:latin typeface="Cordia New" pitchFamily="34" charset="-34"/>
                <a:ea typeface="Calibri" pitchFamily="34" charset="0"/>
              </a:rPr>
              <a:t>    เมื่อได้ยินเสียงสัญญาณกริ่งสั้นหมดเวลาสอบในข้อย่อยนั้นๆ</a:t>
            </a:r>
          </a:p>
          <a:p>
            <a:pPr>
              <a:defRPr/>
            </a:pPr>
            <a:r>
              <a:rPr lang="th-TH" sz="4000" b="1" dirty="0" smtClean="0">
                <a:solidFill>
                  <a:srgbClr val="FF0000"/>
                </a:solidFill>
                <a:latin typeface="Cordia New" pitchFamily="34" charset="-34"/>
                <a:ea typeface="Calibri" pitchFamily="34" charset="0"/>
              </a:rPr>
              <a:t>ให้นักศึกษา</a:t>
            </a:r>
            <a:r>
              <a:rPr lang="th-TH" sz="4000" b="1" dirty="0">
                <a:solidFill>
                  <a:srgbClr val="FF0000"/>
                </a:solidFill>
                <a:latin typeface="Cordia New" pitchFamily="34" charset="-34"/>
                <a:ea typeface="Calibri" pitchFamily="34" charset="0"/>
              </a:rPr>
              <a:t>ดึง</a:t>
            </a:r>
            <a:r>
              <a:rPr lang="th-TH" sz="4000" b="1" dirty="0" smtClean="0">
                <a:solidFill>
                  <a:srgbClr val="FF0000"/>
                </a:solidFill>
                <a:latin typeface="Cordia New" pitchFamily="34" charset="-34"/>
                <a:ea typeface="Calibri" pitchFamily="34" charset="0"/>
              </a:rPr>
              <a:t>กระดาษคำตอบออก</a:t>
            </a:r>
            <a:r>
              <a:rPr lang="th-TH" sz="4000" b="1" dirty="0">
                <a:solidFill>
                  <a:srgbClr val="FF0000"/>
                </a:solidFill>
                <a:latin typeface="Cordia New" pitchFamily="34" charset="-34"/>
                <a:ea typeface="Calibri" pitchFamily="34" charset="0"/>
              </a:rPr>
              <a:t>จากเล่มแล้ว</a:t>
            </a:r>
            <a:r>
              <a:rPr lang="th-TH" sz="4000" b="1" dirty="0" smtClean="0">
                <a:solidFill>
                  <a:srgbClr val="FF0000"/>
                </a:solidFill>
                <a:latin typeface="Cordia New" pitchFamily="34" charset="-34"/>
                <a:ea typeface="Calibri" pitchFamily="34" charset="0"/>
              </a:rPr>
              <a:t>ใส่ลง</a:t>
            </a:r>
            <a:r>
              <a:rPr lang="th-TH" sz="4000" b="1" dirty="0">
                <a:solidFill>
                  <a:srgbClr val="FF0000"/>
                </a:solidFill>
                <a:latin typeface="Cordia New" pitchFamily="34" charset="-34"/>
                <a:ea typeface="Calibri" pitchFamily="34" charset="0"/>
              </a:rPr>
              <a:t>ในซองกระดาษที่ติด</a:t>
            </a:r>
            <a:r>
              <a:rPr lang="th-TH" sz="4000" b="1" dirty="0" smtClean="0">
                <a:solidFill>
                  <a:srgbClr val="FF0000"/>
                </a:solidFill>
                <a:latin typeface="Cordia New" pitchFamily="34" charset="-34"/>
                <a:ea typeface="Calibri" pitchFamily="34" charset="0"/>
              </a:rPr>
              <a:t>อยู่ข้างโต๊ะ</a:t>
            </a:r>
            <a:r>
              <a:rPr lang="th-TH" sz="4000" b="1" dirty="0">
                <a:solidFill>
                  <a:srgbClr val="FF0000"/>
                </a:solidFill>
                <a:latin typeface="Cordia New" pitchFamily="34" charset="-34"/>
                <a:ea typeface="Calibri" pitchFamily="34" charset="0"/>
              </a:rPr>
              <a:t>สอบ</a:t>
            </a:r>
            <a:r>
              <a:rPr lang="th-TH" sz="4000" b="1" dirty="0" smtClean="0">
                <a:solidFill>
                  <a:srgbClr val="FF0000"/>
                </a:solidFill>
                <a:latin typeface="Cordia New" pitchFamily="34" charset="-34"/>
                <a:ea typeface="Calibri" pitchFamily="34" charset="0"/>
              </a:rPr>
              <a:t>ของนักศึกษาทันที </a:t>
            </a:r>
          </a:p>
          <a:p>
            <a:pPr algn="thaiDist">
              <a:defRPr/>
            </a:pPr>
            <a:r>
              <a:rPr lang="th-TH" sz="4000" b="1" dirty="0" smtClean="0">
                <a:solidFill>
                  <a:srgbClr val="FF0000"/>
                </a:solidFill>
                <a:latin typeface="Cordia New" pitchFamily="34" charset="-34"/>
                <a:ea typeface="Calibri" pitchFamily="34" charset="0"/>
              </a:rPr>
              <a:t>    โดยห้ามนักศึกษาหยิบกระดาษคำตอบในซองขึ้นมาอีก      โดยเด็ดขาด มิฉะนั้นจะถือว่าเป็นการทุจริตในการสอบซึ่งจะถูกพิจารณาผลสอบในครั้งนี้เป็นโมฆะ</a:t>
            </a:r>
          </a:p>
        </p:txBody>
      </p:sp>
    </p:spTree>
    <p:extLst>
      <p:ext uri="{BB962C8B-B14F-4D97-AF65-F5344CB8AC3E}">
        <p14:creationId xmlns:p14="http://schemas.microsoft.com/office/powerpoint/2010/main" val="2050126987"/>
      </p:ext>
    </p:extLst>
  </p:cSld>
  <p:clrMapOvr>
    <a:masterClrMapping/>
  </p:clrMapOvr>
  <p:transition advClick="0" advTm="30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403648" y="1700808"/>
            <a:ext cx="657225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5400" b="1" dirty="0" smtClean="0"/>
              <a:t>เริ่มทำข้อสอบ</a:t>
            </a:r>
          </a:p>
          <a:p>
            <a:pPr algn="ctr" eaLnBrk="1" hangingPunct="1"/>
            <a:r>
              <a:rPr lang="th-TH" sz="13800" b="1" dirty="0" smtClean="0"/>
              <a:t>ข้อที่ 1</a:t>
            </a:r>
            <a:endParaRPr lang="th-TH" sz="8000" b="1" dirty="0"/>
          </a:p>
        </p:txBody>
      </p:sp>
    </p:spTree>
    <p:extLst>
      <p:ext uri="{BB962C8B-B14F-4D97-AF65-F5344CB8AC3E}">
        <p14:creationId xmlns:p14="http://schemas.microsoft.com/office/powerpoint/2010/main" val="32668631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39_27_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ngsana New"/>
        <a:ea typeface=""/>
        <a:cs typeface="Angsana New"/>
      </a:majorFont>
      <a:minorFont>
        <a:latin typeface="Angsana New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39_27_1</Template>
  <TotalTime>5543</TotalTime>
  <Words>1046</Words>
  <Application>Microsoft Office PowerPoint</Application>
  <PresentationFormat>On-screen Show (4:3)</PresentationFormat>
  <Paragraphs>74</Paragraphs>
  <Slides>9</Slides>
  <Notes>1</Notes>
  <HiddenSlides>0</HiddenSlides>
  <MMClips>2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Angsana New</vt:lpstr>
      <vt:lpstr>Arial</vt:lpstr>
      <vt:lpstr>Calibri</vt:lpstr>
      <vt:lpstr>Cordia New</vt:lpstr>
      <vt:lpstr>CordiaUPC</vt:lpstr>
      <vt:lpstr>Times New Roman</vt:lpstr>
      <vt:lpstr>39_27_1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584</cp:revision>
  <cp:lastPrinted>2014-10-02T01:19:56Z</cp:lastPrinted>
  <dcterms:created xsi:type="dcterms:W3CDTF">2013-02-18T04:59:41Z</dcterms:created>
  <dcterms:modified xsi:type="dcterms:W3CDTF">2025-02-25T10:39:48Z</dcterms:modified>
</cp:coreProperties>
</file>